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8" r:id="rId5"/>
    <p:sldId id="259" r:id="rId6"/>
    <p:sldId id="260" r:id="rId7"/>
    <p:sldId id="261" r:id="rId8"/>
    <p:sldId id="278" r:id="rId9"/>
    <p:sldId id="262" r:id="rId10"/>
    <p:sldId id="263" r:id="rId11"/>
    <p:sldId id="265" r:id="rId12"/>
    <p:sldId id="280" r:id="rId13"/>
    <p:sldId id="281" r:id="rId14"/>
    <p:sldId id="282" r:id="rId15"/>
    <p:sldId id="283" r:id="rId16"/>
    <p:sldId id="266" r:id="rId17"/>
    <p:sldId id="267" r:id="rId18"/>
    <p:sldId id="268" r:id="rId19"/>
    <p:sldId id="269" r:id="rId20"/>
    <p:sldId id="271" r:id="rId21"/>
    <p:sldId id="272" r:id="rId22"/>
    <p:sldId id="273" r:id="rId23"/>
    <p:sldId id="274" r:id="rId24"/>
    <p:sldId id="275" r:id="rId25"/>
    <p:sldId id="277" r:id="rId26"/>
    <p:sldId id="279" r:id="rId27"/>
    <p:sldId id="27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14" d="100"/>
          <a:sy n="114" d="100"/>
        </p:scale>
        <p:origin x="18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632A9D8-3FE7-48F9-A03E-2C824A1306EF}" type="datetimeFigureOut">
              <a:rPr lang="en-US" smtClean="0"/>
              <a:t>11/11/2021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C92DA-665E-47CF-92FD-56ABFDAB5CD8}" type="slidenum">
              <a:rPr lang="en-US" smtClean="0"/>
              <a:t>‹#›</a:t>
            </a:fld>
            <a:endParaRPr lang="en-US"/>
          </a:p>
        </p:txBody>
      </p:sp>
    </p:spTree>
    <p:extLst>
      <p:ext uri="{BB962C8B-B14F-4D97-AF65-F5344CB8AC3E}">
        <p14:creationId xmlns:p14="http://schemas.microsoft.com/office/powerpoint/2010/main" val="1052723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32A9D8-3FE7-48F9-A03E-2C824A1306EF}" type="datetimeFigureOut">
              <a:rPr lang="en-US" smtClean="0"/>
              <a:t>11/11/2021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C92DA-665E-47CF-92FD-56ABFDAB5CD8}" type="slidenum">
              <a:rPr lang="en-US" smtClean="0"/>
              <a:t>‹#›</a:t>
            </a:fld>
            <a:endParaRPr lang="en-US"/>
          </a:p>
        </p:txBody>
      </p:sp>
    </p:spTree>
    <p:extLst>
      <p:ext uri="{BB962C8B-B14F-4D97-AF65-F5344CB8AC3E}">
        <p14:creationId xmlns:p14="http://schemas.microsoft.com/office/powerpoint/2010/main" val="337203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32A9D8-3FE7-48F9-A03E-2C824A1306EF}" type="datetimeFigureOut">
              <a:rPr lang="en-US" smtClean="0"/>
              <a:t>11/11/2021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C92DA-665E-47CF-92FD-56ABFDAB5CD8}" type="slidenum">
              <a:rPr lang="en-US" smtClean="0"/>
              <a:t>‹#›</a:t>
            </a:fld>
            <a:endParaRPr lang="en-US"/>
          </a:p>
        </p:txBody>
      </p:sp>
    </p:spTree>
    <p:extLst>
      <p:ext uri="{BB962C8B-B14F-4D97-AF65-F5344CB8AC3E}">
        <p14:creationId xmlns:p14="http://schemas.microsoft.com/office/powerpoint/2010/main" val="3325372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632A9D8-3FE7-48F9-A03E-2C824A1306EF}" type="datetimeFigureOut">
              <a:rPr lang="en-US" smtClean="0"/>
              <a:t>11/11/2021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5C92DA-665E-47CF-92FD-56ABFDAB5CD8}" type="slidenum">
              <a:rPr lang="en-US" smtClean="0"/>
              <a:t>‹#›</a:t>
            </a:fld>
            <a:endParaRPr lang="en-US"/>
          </a:p>
        </p:txBody>
      </p:sp>
    </p:spTree>
    <p:extLst>
      <p:ext uri="{BB962C8B-B14F-4D97-AF65-F5344CB8AC3E}">
        <p14:creationId xmlns:p14="http://schemas.microsoft.com/office/powerpoint/2010/main" val="584380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632A9D8-3FE7-48F9-A03E-2C824A1306EF}" type="datetimeFigureOut">
              <a:rPr lang="en-US" smtClean="0"/>
              <a:t>11/11/2021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5C92DA-665E-47CF-92FD-56ABFDAB5CD8}" type="slidenum">
              <a:rPr lang="en-US" smtClean="0"/>
              <a:t>‹#›</a:t>
            </a:fld>
            <a:endParaRPr lang="en-US"/>
          </a:p>
        </p:txBody>
      </p:sp>
    </p:spTree>
    <p:extLst>
      <p:ext uri="{BB962C8B-B14F-4D97-AF65-F5344CB8AC3E}">
        <p14:creationId xmlns:p14="http://schemas.microsoft.com/office/powerpoint/2010/main" val="4028449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632A9D8-3FE7-48F9-A03E-2C824A1306EF}" type="datetimeFigureOut">
              <a:rPr lang="en-US" smtClean="0"/>
              <a:t>11/11/2021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5C92DA-665E-47CF-92FD-56ABFDAB5CD8}" type="slidenum">
              <a:rPr lang="en-US" smtClean="0"/>
              <a:t>‹#›</a:t>
            </a:fld>
            <a:endParaRPr lang="en-US"/>
          </a:p>
        </p:txBody>
      </p:sp>
    </p:spTree>
    <p:extLst>
      <p:ext uri="{BB962C8B-B14F-4D97-AF65-F5344CB8AC3E}">
        <p14:creationId xmlns:p14="http://schemas.microsoft.com/office/powerpoint/2010/main" val="169567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32A9D8-3FE7-48F9-A03E-2C824A1306EF}" type="datetimeFigureOut">
              <a:rPr lang="en-US" smtClean="0"/>
              <a:t>11/11/2021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5C92DA-665E-47CF-92FD-56ABFDAB5CD8}" type="slidenum">
              <a:rPr lang="en-US" smtClean="0"/>
              <a:t>‹#›</a:t>
            </a:fld>
            <a:endParaRPr lang="en-US"/>
          </a:p>
        </p:txBody>
      </p:sp>
    </p:spTree>
    <p:extLst>
      <p:ext uri="{BB962C8B-B14F-4D97-AF65-F5344CB8AC3E}">
        <p14:creationId xmlns:p14="http://schemas.microsoft.com/office/powerpoint/2010/main" val="4066486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32A9D8-3FE7-48F9-A03E-2C824A1306EF}" type="datetimeFigureOut">
              <a:rPr lang="en-US" smtClean="0"/>
              <a:t>11/11/2021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5C92DA-665E-47CF-92FD-56ABFDAB5CD8}" type="slidenum">
              <a:rPr lang="en-US" smtClean="0"/>
              <a:t>‹#›</a:t>
            </a:fld>
            <a:endParaRPr lang="en-US"/>
          </a:p>
        </p:txBody>
      </p:sp>
    </p:spTree>
    <p:extLst>
      <p:ext uri="{BB962C8B-B14F-4D97-AF65-F5344CB8AC3E}">
        <p14:creationId xmlns:p14="http://schemas.microsoft.com/office/powerpoint/2010/main" val="3170682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32A9D8-3FE7-48F9-A03E-2C824A1306EF}" type="datetimeFigureOut">
              <a:rPr lang="en-US" smtClean="0"/>
              <a:t>11/11/2021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5C92DA-665E-47CF-92FD-56ABFDAB5CD8}" type="slidenum">
              <a:rPr lang="en-US" smtClean="0"/>
              <a:t>‹#›</a:t>
            </a:fld>
            <a:endParaRPr lang="en-US"/>
          </a:p>
        </p:txBody>
      </p:sp>
    </p:spTree>
    <p:extLst>
      <p:ext uri="{BB962C8B-B14F-4D97-AF65-F5344CB8AC3E}">
        <p14:creationId xmlns:p14="http://schemas.microsoft.com/office/powerpoint/2010/main" val="2137776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32A9D8-3FE7-48F9-A03E-2C824A1306EF}" type="datetimeFigureOut">
              <a:rPr lang="en-US" smtClean="0"/>
              <a:t>11/11/2021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C92DA-665E-47CF-92FD-56ABFDAB5CD8}" type="slidenum">
              <a:rPr lang="en-US" smtClean="0"/>
              <a:t>‹#›</a:t>
            </a:fld>
            <a:endParaRPr lang="en-US"/>
          </a:p>
        </p:txBody>
      </p:sp>
    </p:spTree>
    <p:extLst>
      <p:ext uri="{BB962C8B-B14F-4D97-AF65-F5344CB8AC3E}">
        <p14:creationId xmlns:p14="http://schemas.microsoft.com/office/powerpoint/2010/main" val="3508292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32A9D8-3FE7-48F9-A03E-2C824A1306EF}" type="datetimeFigureOut">
              <a:rPr lang="en-US" smtClean="0"/>
              <a:t>11/11/2021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C92DA-665E-47CF-92FD-56ABFDAB5CD8}" type="slidenum">
              <a:rPr lang="en-US" smtClean="0"/>
              <a:t>‹#›</a:t>
            </a:fld>
            <a:endParaRPr lang="en-US"/>
          </a:p>
        </p:txBody>
      </p:sp>
    </p:spTree>
    <p:extLst>
      <p:ext uri="{BB962C8B-B14F-4D97-AF65-F5344CB8AC3E}">
        <p14:creationId xmlns:p14="http://schemas.microsoft.com/office/powerpoint/2010/main" val="12081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32A9D8-3FE7-48F9-A03E-2C824A1306EF}" type="datetimeFigureOut">
              <a:rPr lang="en-US" smtClean="0"/>
              <a:t>11/11/2021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5C92DA-665E-47CF-92FD-56ABFDAB5CD8}" type="slidenum">
              <a:rPr lang="en-US" smtClean="0"/>
              <a:t>‹#›</a:t>
            </a:fld>
            <a:endParaRPr lang="en-US"/>
          </a:p>
        </p:txBody>
      </p:sp>
    </p:spTree>
    <p:extLst>
      <p:ext uri="{BB962C8B-B14F-4D97-AF65-F5344CB8AC3E}">
        <p14:creationId xmlns:p14="http://schemas.microsoft.com/office/powerpoint/2010/main" val="1499704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908577"/>
            <a:ext cx="12192000" cy="369332"/>
          </a:xfrm>
          <a:prstGeom prst="rect">
            <a:avLst/>
          </a:prstGeom>
          <a:noFill/>
        </p:spPr>
        <p:txBody>
          <a:bodyPr wrap="square" rtlCol="0">
            <a:spAutoFit/>
          </a:bodyPr>
          <a:lstStyle/>
          <a:p>
            <a:pPr marL="342900" indent="-342900">
              <a:buFont typeface="+mj-lt"/>
              <a:buAutoNum type="arabicPeriod"/>
            </a:pPr>
            <a:endParaRPr lang="en-US" dirty="0"/>
          </a:p>
        </p:txBody>
      </p:sp>
      <p:pic>
        <p:nvPicPr>
          <p:cNvPr id="4" name="Picture 3"/>
          <p:cNvPicPr>
            <a:picLocks noChangeAspect="1"/>
          </p:cNvPicPr>
          <p:nvPr/>
        </p:nvPicPr>
        <p:blipFill>
          <a:blip r:embed="rId2"/>
          <a:stretch>
            <a:fillRect/>
          </a:stretch>
        </p:blipFill>
        <p:spPr>
          <a:xfrm>
            <a:off x="0" y="0"/>
            <a:ext cx="9966302" cy="6858000"/>
          </a:xfrm>
          <a:prstGeom prst="rect">
            <a:avLst/>
          </a:prstGeom>
        </p:spPr>
      </p:pic>
      <p:sp>
        <p:nvSpPr>
          <p:cNvPr id="5" name="TextBox 4"/>
          <p:cNvSpPr txBox="1"/>
          <p:nvPr/>
        </p:nvSpPr>
        <p:spPr>
          <a:xfrm>
            <a:off x="9835978" y="151179"/>
            <a:ext cx="2356022" cy="6555641"/>
          </a:xfrm>
          <a:prstGeom prst="rect">
            <a:avLst/>
          </a:prstGeom>
          <a:noFill/>
        </p:spPr>
        <p:txBody>
          <a:bodyPr wrap="square" rtlCol="0">
            <a:spAutoFit/>
          </a:bodyPr>
          <a:lstStyle/>
          <a:p>
            <a:pPr marL="342900" indent="-342900">
              <a:buFont typeface="+mj-lt"/>
              <a:buAutoNum type="arabicPeriod"/>
            </a:pPr>
            <a:r>
              <a:rPr lang="en-US" sz="2800" dirty="0"/>
              <a:t>Use the custom link provided by your recruiter to reach your portal landing page</a:t>
            </a:r>
          </a:p>
          <a:p>
            <a:pPr marL="342900" indent="-342900">
              <a:buFont typeface="+mj-lt"/>
              <a:buAutoNum type="arabicPeriod"/>
            </a:pPr>
            <a:r>
              <a:rPr lang="en-US" sz="2800" dirty="0"/>
              <a:t>Click the “to apply, </a:t>
            </a:r>
            <a:r>
              <a:rPr lang="en-US" sz="2800" u="sng" dirty="0"/>
              <a:t>Sign Up”</a:t>
            </a:r>
            <a:r>
              <a:rPr lang="en-US" sz="2800" dirty="0"/>
              <a:t> link in the bottom right hand corner</a:t>
            </a:r>
          </a:p>
        </p:txBody>
      </p:sp>
      <p:sp>
        <p:nvSpPr>
          <p:cNvPr id="6" name="Rectangle 5"/>
          <p:cNvSpPr/>
          <p:nvPr/>
        </p:nvSpPr>
        <p:spPr>
          <a:xfrm>
            <a:off x="4827373" y="420130"/>
            <a:ext cx="387178" cy="1482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728519" y="340381"/>
            <a:ext cx="584886" cy="307777"/>
          </a:xfrm>
          <a:prstGeom prst="rect">
            <a:avLst/>
          </a:prstGeom>
          <a:noFill/>
        </p:spPr>
        <p:txBody>
          <a:bodyPr wrap="square" rtlCol="0">
            <a:spAutoFit/>
          </a:bodyPr>
          <a:lstStyle/>
          <a:p>
            <a:r>
              <a:rPr lang="en-US" sz="1400" dirty="0">
                <a:solidFill>
                  <a:schemeClr val="tx1">
                    <a:lumMod val="50000"/>
                    <a:lumOff val="50000"/>
                  </a:schemeClr>
                </a:solidFill>
                <a:latin typeface="Arial" panose="020B0604020202020204" pitchFamily="34" charset="0"/>
                <a:cs typeface="Arial" panose="020B0604020202020204" pitchFamily="34" charset="0"/>
              </a:rPr>
              <a:t>xxx</a:t>
            </a:r>
          </a:p>
        </p:txBody>
      </p:sp>
      <p:sp>
        <p:nvSpPr>
          <p:cNvPr id="8" name="TextBox 7"/>
          <p:cNvSpPr txBox="1"/>
          <p:nvPr/>
        </p:nvSpPr>
        <p:spPr>
          <a:xfrm>
            <a:off x="276708" y="1356458"/>
            <a:ext cx="650789" cy="369332"/>
          </a:xfrm>
          <a:prstGeom prst="rect">
            <a:avLst/>
          </a:prstGeom>
          <a:noFill/>
        </p:spPr>
        <p:txBody>
          <a:bodyPr wrap="square" rtlCol="0">
            <a:spAutoFit/>
          </a:bodyPr>
          <a:lstStyle/>
          <a:p>
            <a:r>
              <a:rPr lang="en-US" b="1" dirty="0">
                <a:solidFill>
                  <a:srgbClr val="C00000"/>
                </a:solidFill>
              </a:rPr>
              <a:t>1.</a:t>
            </a:r>
          </a:p>
        </p:txBody>
      </p:sp>
      <p:sp>
        <p:nvSpPr>
          <p:cNvPr id="9" name="TextBox 8"/>
          <p:cNvSpPr txBox="1"/>
          <p:nvPr/>
        </p:nvSpPr>
        <p:spPr>
          <a:xfrm>
            <a:off x="8538519" y="5268098"/>
            <a:ext cx="650789" cy="369332"/>
          </a:xfrm>
          <a:prstGeom prst="rect">
            <a:avLst/>
          </a:prstGeom>
          <a:noFill/>
        </p:spPr>
        <p:txBody>
          <a:bodyPr wrap="square" rtlCol="0">
            <a:spAutoFit/>
          </a:bodyPr>
          <a:lstStyle/>
          <a:p>
            <a:r>
              <a:rPr lang="en-US" b="1" dirty="0">
                <a:solidFill>
                  <a:srgbClr val="C00000"/>
                </a:solidFill>
              </a:rPr>
              <a:t>2.</a:t>
            </a:r>
          </a:p>
        </p:txBody>
      </p:sp>
      <p:sp>
        <p:nvSpPr>
          <p:cNvPr id="10" name="TextBox 9"/>
          <p:cNvSpPr txBox="1"/>
          <p:nvPr/>
        </p:nvSpPr>
        <p:spPr>
          <a:xfrm>
            <a:off x="494267" y="1356458"/>
            <a:ext cx="5123938" cy="369332"/>
          </a:xfrm>
          <a:prstGeom prst="rect">
            <a:avLst/>
          </a:prstGeom>
          <a:noFill/>
        </p:spPr>
        <p:txBody>
          <a:bodyPr wrap="square" rtlCol="0">
            <a:spAutoFit/>
          </a:bodyPr>
          <a:lstStyle/>
          <a:p>
            <a:r>
              <a:rPr lang="en-US" dirty="0"/>
              <a:t>https://nhov2.esgazure.com/login/XXX </a:t>
            </a:r>
            <a:endParaRPr lang="en-US" b="1" dirty="0">
              <a:solidFill>
                <a:srgbClr val="C00000"/>
              </a:solidFill>
            </a:endParaRPr>
          </a:p>
        </p:txBody>
      </p:sp>
    </p:spTree>
    <p:extLst>
      <p:ext uri="{BB962C8B-B14F-4D97-AF65-F5344CB8AC3E}">
        <p14:creationId xmlns:p14="http://schemas.microsoft.com/office/powerpoint/2010/main" val="3138014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5857751"/>
          </a:xfrm>
          <a:prstGeom prst="rect">
            <a:avLst/>
          </a:prstGeom>
        </p:spPr>
      </p:pic>
      <p:sp>
        <p:nvSpPr>
          <p:cNvPr id="3" name="TextBox 2"/>
          <p:cNvSpPr txBox="1"/>
          <p:nvPr/>
        </p:nvSpPr>
        <p:spPr>
          <a:xfrm>
            <a:off x="0" y="6096000"/>
            <a:ext cx="12192000" cy="523220"/>
          </a:xfrm>
          <a:prstGeom prst="rect">
            <a:avLst/>
          </a:prstGeom>
          <a:noFill/>
        </p:spPr>
        <p:txBody>
          <a:bodyPr wrap="square" rtlCol="0">
            <a:spAutoFit/>
          </a:bodyPr>
          <a:lstStyle/>
          <a:p>
            <a:pPr marL="342900" indent="-342900" algn="ctr">
              <a:buFont typeface="+mj-lt"/>
              <a:buAutoNum type="arabicPeriod"/>
            </a:pPr>
            <a:r>
              <a:rPr lang="en-US" sz="2800" dirty="0"/>
              <a:t>Answer the two prescreening questions </a:t>
            </a:r>
          </a:p>
        </p:txBody>
      </p:sp>
      <p:sp>
        <p:nvSpPr>
          <p:cNvPr id="4" name="TextBox 3"/>
          <p:cNvSpPr txBox="1"/>
          <p:nvPr/>
        </p:nvSpPr>
        <p:spPr>
          <a:xfrm>
            <a:off x="8926438" y="1114738"/>
            <a:ext cx="650789" cy="369332"/>
          </a:xfrm>
          <a:prstGeom prst="rect">
            <a:avLst/>
          </a:prstGeom>
          <a:noFill/>
        </p:spPr>
        <p:txBody>
          <a:bodyPr wrap="square" rtlCol="0">
            <a:spAutoFit/>
          </a:bodyPr>
          <a:lstStyle/>
          <a:p>
            <a:r>
              <a:rPr lang="en-US" b="1" dirty="0">
                <a:solidFill>
                  <a:srgbClr val="C00000"/>
                </a:solidFill>
              </a:rPr>
              <a:t>1.</a:t>
            </a:r>
          </a:p>
        </p:txBody>
      </p:sp>
    </p:spTree>
    <p:extLst>
      <p:ext uri="{BB962C8B-B14F-4D97-AF65-F5344CB8AC3E}">
        <p14:creationId xmlns:p14="http://schemas.microsoft.com/office/powerpoint/2010/main" val="1971004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5832338"/>
          </a:xfrm>
          <a:prstGeom prst="rect">
            <a:avLst/>
          </a:prstGeom>
        </p:spPr>
      </p:pic>
      <p:sp>
        <p:nvSpPr>
          <p:cNvPr id="3" name="TextBox 2"/>
          <p:cNvSpPr txBox="1"/>
          <p:nvPr/>
        </p:nvSpPr>
        <p:spPr>
          <a:xfrm>
            <a:off x="0" y="5832338"/>
            <a:ext cx="12192000" cy="954107"/>
          </a:xfrm>
          <a:prstGeom prst="rect">
            <a:avLst/>
          </a:prstGeom>
          <a:noFill/>
        </p:spPr>
        <p:txBody>
          <a:bodyPr wrap="square" rtlCol="0">
            <a:spAutoFit/>
          </a:bodyPr>
          <a:lstStyle/>
          <a:p>
            <a:pPr marL="342900" indent="-342900" algn="ctr">
              <a:buFont typeface="+mj-lt"/>
              <a:buAutoNum type="arabicPeriod"/>
            </a:pPr>
            <a:r>
              <a:rPr lang="en-US" sz="2800" dirty="0"/>
              <a:t>Search for your recruiter’s nearest office by zip code or state. Select the correct office from the search results.</a:t>
            </a:r>
          </a:p>
        </p:txBody>
      </p:sp>
      <p:sp>
        <p:nvSpPr>
          <p:cNvPr id="4" name="TextBox 3"/>
          <p:cNvSpPr txBox="1"/>
          <p:nvPr/>
        </p:nvSpPr>
        <p:spPr>
          <a:xfrm>
            <a:off x="9000578" y="842889"/>
            <a:ext cx="650789" cy="369332"/>
          </a:xfrm>
          <a:prstGeom prst="rect">
            <a:avLst/>
          </a:prstGeom>
          <a:noFill/>
        </p:spPr>
        <p:txBody>
          <a:bodyPr wrap="square" rtlCol="0">
            <a:spAutoFit/>
          </a:bodyPr>
          <a:lstStyle/>
          <a:p>
            <a:r>
              <a:rPr lang="en-US" b="1" dirty="0">
                <a:solidFill>
                  <a:srgbClr val="C00000"/>
                </a:solidFill>
              </a:rPr>
              <a:t>1.</a:t>
            </a:r>
          </a:p>
        </p:txBody>
      </p:sp>
    </p:spTree>
    <p:extLst>
      <p:ext uri="{BB962C8B-B14F-4D97-AF65-F5344CB8AC3E}">
        <p14:creationId xmlns:p14="http://schemas.microsoft.com/office/powerpoint/2010/main" val="1592488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5838691"/>
          </a:xfrm>
          <a:prstGeom prst="rect">
            <a:avLst/>
          </a:prstGeom>
        </p:spPr>
      </p:pic>
      <p:sp>
        <p:nvSpPr>
          <p:cNvPr id="3" name="TextBox 2"/>
          <p:cNvSpPr txBox="1"/>
          <p:nvPr/>
        </p:nvSpPr>
        <p:spPr>
          <a:xfrm>
            <a:off x="0" y="5857103"/>
            <a:ext cx="12192000" cy="954107"/>
          </a:xfrm>
          <a:prstGeom prst="rect">
            <a:avLst/>
          </a:prstGeom>
          <a:noFill/>
        </p:spPr>
        <p:txBody>
          <a:bodyPr wrap="square" rtlCol="0">
            <a:spAutoFit/>
          </a:bodyPr>
          <a:lstStyle/>
          <a:p>
            <a:pPr marL="342900" indent="-342900" algn="ctr">
              <a:buFont typeface="+mj-lt"/>
              <a:buAutoNum type="arabicPeriod"/>
            </a:pPr>
            <a:r>
              <a:rPr lang="en-US" sz="2800" dirty="0"/>
              <a:t>Enter your basic information on the registration page. The “APPLY” button will not activate until you have entered your information in all the mandatory fields. </a:t>
            </a:r>
          </a:p>
        </p:txBody>
      </p:sp>
      <p:sp>
        <p:nvSpPr>
          <p:cNvPr id="4" name="TextBox 3"/>
          <p:cNvSpPr txBox="1"/>
          <p:nvPr/>
        </p:nvSpPr>
        <p:spPr>
          <a:xfrm>
            <a:off x="9017054" y="1806716"/>
            <a:ext cx="650789" cy="369332"/>
          </a:xfrm>
          <a:prstGeom prst="rect">
            <a:avLst/>
          </a:prstGeom>
          <a:noFill/>
        </p:spPr>
        <p:txBody>
          <a:bodyPr wrap="square" rtlCol="0">
            <a:spAutoFit/>
          </a:bodyPr>
          <a:lstStyle/>
          <a:p>
            <a:r>
              <a:rPr lang="en-US" b="1" dirty="0">
                <a:solidFill>
                  <a:srgbClr val="C00000"/>
                </a:solidFill>
              </a:rPr>
              <a:t>1.</a:t>
            </a:r>
          </a:p>
        </p:txBody>
      </p:sp>
      <p:sp>
        <p:nvSpPr>
          <p:cNvPr id="5" name="TextBox 4"/>
          <p:cNvSpPr txBox="1"/>
          <p:nvPr/>
        </p:nvSpPr>
        <p:spPr>
          <a:xfrm>
            <a:off x="2776151" y="1391217"/>
            <a:ext cx="5758249" cy="1200329"/>
          </a:xfrm>
          <a:prstGeom prst="rect">
            <a:avLst/>
          </a:prstGeom>
          <a:noFill/>
        </p:spPr>
        <p:txBody>
          <a:bodyPr wrap="square" rtlCol="0">
            <a:spAutoFit/>
          </a:bodyPr>
          <a:lstStyle/>
          <a:p>
            <a:pPr algn="ctr"/>
            <a:r>
              <a:rPr lang="en-US" b="1" dirty="0">
                <a:solidFill>
                  <a:schemeClr val="bg1"/>
                </a:solidFill>
              </a:rPr>
              <a:t>If you have a resume you can upload it here and it will parse into the rest of forms. Please make sure to upload you resume in a format that can be searched/parsed. Images, faxes, or scans </a:t>
            </a:r>
            <a:r>
              <a:rPr lang="en-US" b="1" u="sng" dirty="0">
                <a:solidFill>
                  <a:schemeClr val="bg1"/>
                </a:solidFill>
              </a:rPr>
              <a:t>will not </a:t>
            </a:r>
            <a:r>
              <a:rPr lang="en-US" b="1" dirty="0">
                <a:solidFill>
                  <a:schemeClr val="bg1"/>
                </a:solidFill>
              </a:rPr>
              <a:t>work.</a:t>
            </a:r>
          </a:p>
        </p:txBody>
      </p:sp>
      <p:sp>
        <p:nvSpPr>
          <p:cNvPr id="6" name="Right Arrow 5"/>
          <p:cNvSpPr/>
          <p:nvPr/>
        </p:nvSpPr>
        <p:spPr>
          <a:xfrm>
            <a:off x="8388549" y="1574742"/>
            <a:ext cx="774357" cy="463948"/>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720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12192000" cy="5692345"/>
          </a:xfrm>
          <a:prstGeom prst="rect">
            <a:avLst/>
          </a:prstGeom>
        </p:spPr>
      </p:pic>
      <p:sp>
        <p:nvSpPr>
          <p:cNvPr id="3" name="TextBox 2"/>
          <p:cNvSpPr txBox="1"/>
          <p:nvPr/>
        </p:nvSpPr>
        <p:spPr>
          <a:xfrm>
            <a:off x="-57665" y="5577016"/>
            <a:ext cx="12192000" cy="1384995"/>
          </a:xfrm>
          <a:prstGeom prst="rect">
            <a:avLst/>
          </a:prstGeom>
          <a:noFill/>
        </p:spPr>
        <p:txBody>
          <a:bodyPr wrap="square" rtlCol="0">
            <a:spAutoFit/>
          </a:bodyPr>
          <a:lstStyle/>
          <a:p>
            <a:pPr algn="ctr"/>
            <a:r>
              <a:rPr lang="en-US" sz="2800" dirty="0"/>
              <a:t>Your username and password for the portal are automatically generated as soon as you hit the “APPLY” button. If you provided an email you will get an auto generated email with your credentials. Your credentials will also appear after you hit “APPLY”</a:t>
            </a:r>
          </a:p>
        </p:txBody>
      </p:sp>
      <p:sp>
        <p:nvSpPr>
          <p:cNvPr id="4" name="Rectangle 3"/>
          <p:cNvSpPr/>
          <p:nvPr/>
        </p:nvSpPr>
        <p:spPr>
          <a:xfrm>
            <a:off x="4143632" y="1935892"/>
            <a:ext cx="3847071" cy="1911178"/>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1486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4153600"/>
          </a:xfrm>
          <a:prstGeom prst="rect">
            <a:avLst/>
          </a:prstGeom>
        </p:spPr>
      </p:pic>
      <p:sp>
        <p:nvSpPr>
          <p:cNvPr id="3" name="TextBox 2"/>
          <p:cNvSpPr txBox="1"/>
          <p:nvPr/>
        </p:nvSpPr>
        <p:spPr>
          <a:xfrm>
            <a:off x="0" y="3906464"/>
            <a:ext cx="12192000" cy="3108543"/>
          </a:xfrm>
          <a:prstGeom prst="rect">
            <a:avLst/>
          </a:prstGeom>
          <a:noFill/>
        </p:spPr>
        <p:txBody>
          <a:bodyPr wrap="square" rtlCol="0">
            <a:spAutoFit/>
          </a:bodyPr>
          <a:lstStyle/>
          <a:p>
            <a:pPr algn="ctr"/>
            <a:r>
              <a:rPr lang="en-US" sz="2800" dirty="0"/>
              <a:t>This is your portal home page. You have permanent access to your portal, even after you complete all the forms. You can view the new hire forms you’ve submitted  and access important read only documents like the complete handbook, FCRA, and health insurance information.</a:t>
            </a:r>
          </a:p>
          <a:p>
            <a:pPr algn="ctr"/>
            <a:endParaRPr lang="en-US" sz="2800" dirty="0"/>
          </a:p>
          <a:p>
            <a:pPr marL="514350" indent="-514350" algn="ctr">
              <a:buFont typeface="+mj-lt"/>
              <a:buAutoNum type="arabicPeriod"/>
            </a:pPr>
            <a:r>
              <a:rPr lang="en-US" sz="2800" dirty="0"/>
              <a:t>To begin completing the mandatory new hire forms click the blue “START” button</a:t>
            </a:r>
          </a:p>
        </p:txBody>
      </p:sp>
      <p:sp>
        <p:nvSpPr>
          <p:cNvPr id="4" name="TextBox 3"/>
          <p:cNvSpPr txBox="1"/>
          <p:nvPr/>
        </p:nvSpPr>
        <p:spPr>
          <a:xfrm>
            <a:off x="5770605" y="3721798"/>
            <a:ext cx="650789" cy="369332"/>
          </a:xfrm>
          <a:prstGeom prst="rect">
            <a:avLst/>
          </a:prstGeom>
          <a:noFill/>
        </p:spPr>
        <p:txBody>
          <a:bodyPr wrap="square" rtlCol="0">
            <a:spAutoFit/>
          </a:bodyPr>
          <a:lstStyle/>
          <a:p>
            <a:r>
              <a:rPr lang="en-US" b="1" dirty="0">
                <a:solidFill>
                  <a:srgbClr val="C00000"/>
                </a:solidFill>
              </a:rPr>
              <a:t>1.</a:t>
            </a:r>
          </a:p>
        </p:txBody>
      </p:sp>
    </p:spTree>
    <p:extLst>
      <p:ext uri="{BB962C8B-B14F-4D97-AF65-F5344CB8AC3E}">
        <p14:creationId xmlns:p14="http://schemas.microsoft.com/office/powerpoint/2010/main" val="3325736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8814486" cy="2590604"/>
          </a:xfrm>
          <a:prstGeom prst="rect">
            <a:avLst/>
          </a:prstGeom>
        </p:spPr>
      </p:pic>
      <p:pic>
        <p:nvPicPr>
          <p:cNvPr id="3" name="Picture 2"/>
          <p:cNvPicPr>
            <a:picLocks noChangeAspect="1"/>
          </p:cNvPicPr>
          <p:nvPr/>
        </p:nvPicPr>
        <p:blipFill>
          <a:blip r:embed="rId3"/>
          <a:stretch>
            <a:fillRect/>
          </a:stretch>
        </p:blipFill>
        <p:spPr>
          <a:xfrm>
            <a:off x="-1461" y="2652480"/>
            <a:ext cx="8815947" cy="4205520"/>
          </a:xfrm>
          <a:prstGeom prst="rect">
            <a:avLst/>
          </a:prstGeom>
        </p:spPr>
      </p:pic>
      <p:sp>
        <p:nvSpPr>
          <p:cNvPr id="4" name="TextBox 3"/>
          <p:cNvSpPr txBox="1"/>
          <p:nvPr/>
        </p:nvSpPr>
        <p:spPr>
          <a:xfrm>
            <a:off x="8723870" y="-74141"/>
            <a:ext cx="3468130" cy="7017306"/>
          </a:xfrm>
          <a:prstGeom prst="rect">
            <a:avLst/>
          </a:prstGeom>
          <a:noFill/>
        </p:spPr>
        <p:txBody>
          <a:bodyPr wrap="square" rtlCol="0">
            <a:spAutoFit/>
          </a:bodyPr>
          <a:lstStyle/>
          <a:p>
            <a:pPr algn="ctr"/>
            <a:r>
              <a:rPr lang="en-US" sz="2400" b="1" u="sng" dirty="0">
                <a:effectLst>
                  <a:outerShdw blurRad="38100" dist="38100" dir="2700000" algn="tl">
                    <a:srgbClr val="000000">
                      <a:alpha val="43137"/>
                    </a:srgbClr>
                  </a:outerShdw>
                </a:effectLst>
              </a:rPr>
              <a:t>Navigation</a:t>
            </a:r>
          </a:p>
          <a:p>
            <a:endParaRPr lang="en-US" dirty="0">
              <a:effectLst>
                <a:outerShdw blurRad="38100" dist="38100" dir="2700000" algn="tl">
                  <a:srgbClr val="000000">
                    <a:alpha val="43137"/>
                  </a:srgbClr>
                </a:outerShdw>
              </a:effectLst>
            </a:endParaRPr>
          </a:p>
          <a:p>
            <a:pPr marL="342900" indent="-342900">
              <a:buFont typeface="+mj-lt"/>
              <a:buAutoNum type="arabicPeriod"/>
            </a:pPr>
            <a:r>
              <a:rPr lang="en-US" sz="2400" dirty="0"/>
              <a:t>There is a left hand menu that will show you how many forms you are in the packet and what you need to complete</a:t>
            </a:r>
          </a:p>
          <a:p>
            <a:pPr marL="342900" indent="-342900">
              <a:buFont typeface="+mj-lt"/>
              <a:buAutoNum type="arabicPeriod"/>
            </a:pPr>
            <a:r>
              <a:rPr lang="en-US" sz="2400" dirty="0"/>
              <a:t>All mandatory fields are marked with a red asterisk</a:t>
            </a:r>
          </a:p>
          <a:p>
            <a:pPr marL="342900" indent="-342900">
              <a:buFont typeface="+mj-lt"/>
              <a:buAutoNum type="arabicPeriod"/>
            </a:pPr>
            <a:r>
              <a:rPr lang="en-US" sz="2400" dirty="0"/>
              <a:t>If you skip any mandatory fields and try to move forward you will not be able to and an error message will let you know what information you need to provide</a:t>
            </a:r>
          </a:p>
        </p:txBody>
      </p:sp>
      <p:sp>
        <p:nvSpPr>
          <p:cNvPr id="5" name="TextBox 4"/>
          <p:cNvSpPr txBox="1"/>
          <p:nvPr/>
        </p:nvSpPr>
        <p:spPr>
          <a:xfrm>
            <a:off x="3167448" y="6573833"/>
            <a:ext cx="650789" cy="369332"/>
          </a:xfrm>
          <a:prstGeom prst="rect">
            <a:avLst/>
          </a:prstGeom>
          <a:noFill/>
        </p:spPr>
        <p:txBody>
          <a:bodyPr wrap="square" rtlCol="0">
            <a:spAutoFit/>
          </a:bodyPr>
          <a:lstStyle/>
          <a:p>
            <a:r>
              <a:rPr lang="en-US" b="1" dirty="0">
                <a:solidFill>
                  <a:srgbClr val="C00000"/>
                </a:solidFill>
              </a:rPr>
              <a:t>3.</a:t>
            </a:r>
          </a:p>
        </p:txBody>
      </p:sp>
      <p:sp>
        <p:nvSpPr>
          <p:cNvPr id="6" name="TextBox 5"/>
          <p:cNvSpPr txBox="1"/>
          <p:nvPr/>
        </p:nvSpPr>
        <p:spPr>
          <a:xfrm>
            <a:off x="1375719" y="2018085"/>
            <a:ext cx="650789" cy="369332"/>
          </a:xfrm>
          <a:prstGeom prst="rect">
            <a:avLst/>
          </a:prstGeom>
          <a:noFill/>
        </p:spPr>
        <p:txBody>
          <a:bodyPr wrap="square" rtlCol="0">
            <a:spAutoFit/>
          </a:bodyPr>
          <a:lstStyle/>
          <a:p>
            <a:r>
              <a:rPr lang="en-US" b="1" dirty="0">
                <a:solidFill>
                  <a:srgbClr val="C00000"/>
                </a:solidFill>
              </a:rPr>
              <a:t>2.</a:t>
            </a:r>
          </a:p>
        </p:txBody>
      </p:sp>
      <p:sp>
        <p:nvSpPr>
          <p:cNvPr id="7" name="TextBox 6"/>
          <p:cNvSpPr txBox="1"/>
          <p:nvPr/>
        </p:nvSpPr>
        <p:spPr>
          <a:xfrm>
            <a:off x="193589" y="401949"/>
            <a:ext cx="650789" cy="369332"/>
          </a:xfrm>
          <a:prstGeom prst="rect">
            <a:avLst/>
          </a:prstGeom>
          <a:noFill/>
        </p:spPr>
        <p:txBody>
          <a:bodyPr wrap="square" rtlCol="0">
            <a:spAutoFit/>
          </a:bodyPr>
          <a:lstStyle/>
          <a:p>
            <a:r>
              <a:rPr lang="en-US" b="1" dirty="0">
                <a:solidFill>
                  <a:srgbClr val="C00000"/>
                </a:solidFill>
              </a:rPr>
              <a:t>1.</a:t>
            </a:r>
          </a:p>
        </p:txBody>
      </p:sp>
      <p:sp>
        <p:nvSpPr>
          <p:cNvPr id="8" name="Oval 7"/>
          <p:cNvSpPr/>
          <p:nvPr/>
        </p:nvSpPr>
        <p:spPr>
          <a:xfrm>
            <a:off x="2150076" y="2051222"/>
            <a:ext cx="131805" cy="115329"/>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flipV="1">
            <a:off x="1659925" y="2166551"/>
            <a:ext cx="428367" cy="7913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8044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12192000" cy="5511114"/>
          </a:xfrm>
          <a:prstGeom prst="rect">
            <a:avLst/>
          </a:prstGeom>
        </p:spPr>
      </p:pic>
      <p:sp>
        <p:nvSpPr>
          <p:cNvPr id="3" name="TextBox 2"/>
          <p:cNvSpPr txBox="1"/>
          <p:nvPr/>
        </p:nvSpPr>
        <p:spPr>
          <a:xfrm>
            <a:off x="-107092" y="5401656"/>
            <a:ext cx="12192000" cy="1569660"/>
          </a:xfrm>
          <a:prstGeom prst="rect">
            <a:avLst/>
          </a:prstGeom>
          <a:noFill/>
        </p:spPr>
        <p:txBody>
          <a:bodyPr wrap="square" rtlCol="0">
            <a:spAutoFit/>
          </a:bodyPr>
          <a:lstStyle/>
          <a:p>
            <a:pPr algn="ctr"/>
            <a:r>
              <a:rPr lang="en-US" sz="2400" dirty="0"/>
              <a:t>The new hire information form pulls in all the information you entered at the registration page. Complete the form by adding: </a:t>
            </a:r>
          </a:p>
          <a:p>
            <a:pPr marL="457200" indent="-457200">
              <a:buFont typeface="+mj-lt"/>
              <a:buAutoNum type="arabicPeriod"/>
            </a:pPr>
            <a:r>
              <a:rPr lang="en-US" sz="2400" dirty="0"/>
              <a:t>A gender for health insurance purposes </a:t>
            </a:r>
          </a:p>
          <a:p>
            <a:pPr marL="457200" indent="-457200">
              <a:buFont typeface="+mj-lt"/>
              <a:buAutoNum type="arabicPeriod"/>
            </a:pPr>
            <a:r>
              <a:rPr lang="en-US" sz="2400" dirty="0"/>
              <a:t>Date of Birth</a:t>
            </a:r>
          </a:p>
        </p:txBody>
      </p:sp>
      <p:sp>
        <p:nvSpPr>
          <p:cNvPr id="4" name="TextBox 3"/>
          <p:cNvSpPr txBox="1"/>
          <p:nvPr/>
        </p:nvSpPr>
        <p:spPr>
          <a:xfrm>
            <a:off x="1956487" y="1752955"/>
            <a:ext cx="650789" cy="369332"/>
          </a:xfrm>
          <a:prstGeom prst="rect">
            <a:avLst/>
          </a:prstGeom>
          <a:noFill/>
        </p:spPr>
        <p:txBody>
          <a:bodyPr wrap="square" rtlCol="0">
            <a:spAutoFit/>
          </a:bodyPr>
          <a:lstStyle/>
          <a:p>
            <a:r>
              <a:rPr lang="en-US" b="1" dirty="0">
                <a:solidFill>
                  <a:srgbClr val="C00000"/>
                </a:solidFill>
              </a:rPr>
              <a:t>2.</a:t>
            </a:r>
          </a:p>
        </p:txBody>
      </p:sp>
      <p:sp>
        <p:nvSpPr>
          <p:cNvPr id="5" name="TextBox 4"/>
          <p:cNvSpPr txBox="1"/>
          <p:nvPr/>
        </p:nvSpPr>
        <p:spPr>
          <a:xfrm>
            <a:off x="6845644" y="1271041"/>
            <a:ext cx="650789" cy="369332"/>
          </a:xfrm>
          <a:prstGeom prst="rect">
            <a:avLst/>
          </a:prstGeom>
          <a:noFill/>
        </p:spPr>
        <p:txBody>
          <a:bodyPr wrap="square" rtlCol="0">
            <a:spAutoFit/>
          </a:bodyPr>
          <a:lstStyle/>
          <a:p>
            <a:r>
              <a:rPr lang="en-US" b="1" dirty="0">
                <a:solidFill>
                  <a:srgbClr val="C00000"/>
                </a:solidFill>
              </a:rPr>
              <a:t>1.</a:t>
            </a:r>
          </a:p>
        </p:txBody>
      </p:sp>
      <p:sp>
        <p:nvSpPr>
          <p:cNvPr id="6" name="Rectangle 5"/>
          <p:cNvSpPr/>
          <p:nvPr/>
        </p:nvSpPr>
        <p:spPr>
          <a:xfrm>
            <a:off x="2380735" y="411892"/>
            <a:ext cx="1515762" cy="263611"/>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7878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905958"/>
          </a:xfrm>
          <a:prstGeom prst="rect">
            <a:avLst/>
          </a:prstGeom>
        </p:spPr>
      </p:pic>
      <p:sp>
        <p:nvSpPr>
          <p:cNvPr id="3" name="Rectangle 2"/>
          <p:cNvSpPr/>
          <p:nvPr/>
        </p:nvSpPr>
        <p:spPr>
          <a:xfrm>
            <a:off x="1548712" y="906162"/>
            <a:ext cx="1515762" cy="321276"/>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97557" y="5465768"/>
            <a:ext cx="11565924" cy="461665"/>
          </a:xfrm>
          <a:prstGeom prst="rect">
            <a:avLst/>
          </a:prstGeom>
          <a:noFill/>
        </p:spPr>
        <p:txBody>
          <a:bodyPr wrap="square" rtlCol="0">
            <a:spAutoFit/>
          </a:bodyPr>
          <a:lstStyle/>
          <a:p>
            <a:pPr algn="ctr"/>
            <a:r>
              <a:rPr lang="en-US" sz="2400" dirty="0"/>
              <a:t>1. Enter your education history. This form is voluntary.</a:t>
            </a:r>
          </a:p>
        </p:txBody>
      </p:sp>
      <p:sp>
        <p:nvSpPr>
          <p:cNvPr id="5" name="TextBox 4"/>
          <p:cNvSpPr txBox="1"/>
          <p:nvPr/>
        </p:nvSpPr>
        <p:spPr>
          <a:xfrm>
            <a:off x="0" y="1614990"/>
            <a:ext cx="650789" cy="369332"/>
          </a:xfrm>
          <a:prstGeom prst="rect">
            <a:avLst/>
          </a:prstGeom>
          <a:noFill/>
        </p:spPr>
        <p:txBody>
          <a:bodyPr wrap="square" rtlCol="0">
            <a:spAutoFit/>
          </a:bodyPr>
          <a:lstStyle/>
          <a:p>
            <a:r>
              <a:rPr lang="en-US" b="1" dirty="0">
                <a:solidFill>
                  <a:srgbClr val="C00000"/>
                </a:solidFill>
              </a:rPr>
              <a:t>1.</a:t>
            </a:r>
          </a:p>
        </p:txBody>
      </p:sp>
    </p:spTree>
    <p:extLst>
      <p:ext uri="{BB962C8B-B14F-4D97-AF65-F5344CB8AC3E}">
        <p14:creationId xmlns:p14="http://schemas.microsoft.com/office/powerpoint/2010/main" val="487754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096000"/>
          </a:xfrm>
          <a:prstGeom prst="rect">
            <a:avLst/>
          </a:prstGeom>
        </p:spPr>
      </p:pic>
      <p:sp>
        <p:nvSpPr>
          <p:cNvPr id="3" name="TextBox 2"/>
          <p:cNvSpPr txBox="1"/>
          <p:nvPr/>
        </p:nvSpPr>
        <p:spPr>
          <a:xfrm>
            <a:off x="0" y="6096000"/>
            <a:ext cx="12191999" cy="461665"/>
          </a:xfrm>
          <a:prstGeom prst="rect">
            <a:avLst/>
          </a:prstGeom>
          <a:noFill/>
        </p:spPr>
        <p:txBody>
          <a:bodyPr wrap="square" rtlCol="0">
            <a:spAutoFit/>
          </a:bodyPr>
          <a:lstStyle/>
          <a:p>
            <a:pPr algn="ctr"/>
            <a:r>
              <a:rPr lang="en-US" sz="2400" dirty="0"/>
              <a:t>1. Enter your work history an applicable references. This form is voluntary.</a:t>
            </a:r>
          </a:p>
        </p:txBody>
      </p:sp>
      <p:sp>
        <p:nvSpPr>
          <p:cNvPr id="4" name="Rectangle 3"/>
          <p:cNvSpPr/>
          <p:nvPr/>
        </p:nvSpPr>
        <p:spPr>
          <a:xfrm>
            <a:off x="1507523" y="98852"/>
            <a:ext cx="1886466" cy="411893"/>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815919"/>
            <a:ext cx="650789" cy="369332"/>
          </a:xfrm>
          <a:prstGeom prst="rect">
            <a:avLst/>
          </a:prstGeom>
          <a:noFill/>
        </p:spPr>
        <p:txBody>
          <a:bodyPr wrap="square" rtlCol="0">
            <a:spAutoFit/>
          </a:bodyPr>
          <a:lstStyle/>
          <a:p>
            <a:r>
              <a:rPr lang="en-US" b="1" dirty="0">
                <a:solidFill>
                  <a:srgbClr val="C00000"/>
                </a:solidFill>
              </a:rPr>
              <a:t>1.</a:t>
            </a:r>
          </a:p>
        </p:txBody>
      </p:sp>
    </p:spTree>
    <p:extLst>
      <p:ext uri="{BB962C8B-B14F-4D97-AF65-F5344CB8AC3E}">
        <p14:creationId xmlns:p14="http://schemas.microsoft.com/office/powerpoint/2010/main" val="4152086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901132"/>
          </a:xfrm>
          <a:prstGeom prst="rect">
            <a:avLst/>
          </a:prstGeom>
        </p:spPr>
      </p:pic>
      <p:sp>
        <p:nvSpPr>
          <p:cNvPr id="3" name="TextBox 2"/>
          <p:cNvSpPr txBox="1"/>
          <p:nvPr/>
        </p:nvSpPr>
        <p:spPr>
          <a:xfrm>
            <a:off x="1993557" y="6396335"/>
            <a:ext cx="8476736" cy="830997"/>
          </a:xfrm>
          <a:prstGeom prst="rect">
            <a:avLst/>
          </a:prstGeom>
          <a:noFill/>
        </p:spPr>
        <p:txBody>
          <a:bodyPr wrap="square" rtlCol="0">
            <a:spAutoFit/>
          </a:bodyPr>
          <a:lstStyle/>
          <a:p>
            <a:pPr marL="457200" indent="-457200" algn="ctr">
              <a:buAutoNum type="arabicPeriod"/>
            </a:pPr>
            <a:r>
              <a:rPr lang="en-US" sz="2400" dirty="0"/>
              <a:t>Enter and/or select the appropriate answers. </a:t>
            </a:r>
          </a:p>
          <a:p>
            <a:pPr algn="ctr"/>
            <a:r>
              <a:rPr lang="en-US" sz="2400" dirty="0"/>
              <a:t>This form is voluntary.</a:t>
            </a:r>
          </a:p>
        </p:txBody>
      </p:sp>
      <p:sp>
        <p:nvSpPr>
          <p:cNvPr id="4" name="Rectangle 3"/>
          <p:cNvSpPr/>
          <p:nvPr/>
        </p:nvSpPr>
        <p:spPr>
          <a:xfrm>
            <a:off x="1573426" y="864971"/>
            <a:ext cx="1342769" cy="411893"/>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64757" y="1557325"/>
            <a:ext cx="650789" cy="369332"/>
          </a:xfrm>
          <a:prstGeom prst="rect">
            <a:avLst/>
          </a:prstGeom>
          <a:noFill/>
        </p:spPr>
        <p:txBody>
          <a:bodyPr wrap="square" rtlCol="0">
            <a:spAutoFit/>
          </a:bodyPr>
          <a:lstStyle/>
          <a:p>
            <a:r>
              <a:rPr lang="en-US" b="1" dirty="0">
                <a:solidFill>
                  <a:srgbClr val="C00000"/>
                </a:solidFill>
              </a:rPr>
              <a:t>1.</a:t>
            </a:r>
          </a:p>
        </p:txBody>
      </p:sp>
    </p:spTree>
    <p:extLst>
      <p:ext uri="{BB962C8B-B14F-4D97-AF65-F5344CB8AC3E}">
        <p14:creationId xmlns:p14="http://schemas.microsoft.com/office/powerpoint/2010/main" val="2452071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71634"/>
          </a:xfrm>
          <a:prstGeom prst="rect">
            <a:avLst/>
          </a:prstGeom>
        </p:spPr>
      </p:pic>
      <p:sp>
        <p:nvSpPr>
          <p:cNvPr id="3" name="TextBox 2"/>
          <p:cNvSpPr txBox="1"/>
          <p:nvPr/>
        </p:nvSpPr>
        <p:spPr>
          <a:xfrm>
            <a:off x="1993557" y="6355147"/>
            <a:ext cx="8476735" cy="830997"/>
          </a:xfrm>
          <a:prstGeom prst="rect">
            <a:avLst/>
          </a:prstGeom>
          <a:noFill/>
        </p:spPr>
        <p:txBody>
          <a:bodyPr wrap="square" rtlCol="0">
            <a:spAutoFit/>
          </a:bodyPr>
          <a:lstStyle/>
          <a:p>
            <a:pPr algn="ctr"/>
            <a:r>
              <a:rPr lang="en-US" sz="2400" dirty="0"/>
              <a:t>1. Click on a category and select the applicable skill codes.                  This form is voluntary.</a:t>
            </a:r>
          </a:p>
        </p:txBody>
      </p:sp>
      <p:sp>
        <p:nvSpPr>
          <p:cNvPr id="4" name="Rectangle 3"/>
          <p:cNvSpPr/>
          <p:nvPr/>
        </p:nvSpPr>
        <p:spPr>
          <a:xfrm>
            <a:off x="1573426" y="864971"/>
            <a:ext cx="823785" cy="411893"/>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1573801"/>
            <a:ext cx="650789" cy="369332"/>
          </a:xfrm>
          <a:prstGeom prst="rect">
            <a:avLst/>
          </a:prstGeom>
          <a:noFill/>
        </p:spPr>
        <p:txBody>
          <a:bodyPr wrap="square" rtlCol="0">
            <a:spAutoFit/>
          </a:bodyPr>
          <a:lstStyle/>
          <a:p>
            <a:r>
              <a:rPr lang="en-US" b="1" dirty="0">
                <a:solidFill>
                  <a:srgbClr val="C00000"/>
                </a:solidFill>
              </a:rPr>
              <a:t>1.</a:t>
            </a:r>
          </a:p>
        </p:txBody>
      </p:sp>
    </p:spTree>
    <p:extLst>
      <p:ext uri="{BB962C8B-B14F-4D97-AF65-F5344CB8AC3E}">
        <p14:creationId xmlns:p14="http://schemas.microsoft.com/office/powerpoint/2010/main" val="4045641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12192000" cy="5478162"/>
          </a:xfrm>
          <a:prstGeom prst="rect">
            <a:avLst/>
          </a:prstGeom>
        </p:spPr>
      </p:pic>
      <p:sp>
        <p:nvSpPr>
          <p:cNvPr id="3" name="TextBox 2"/>
          <p:cNvSpPr txBox="1"/>
          <p:nvPr/>
        </p:nvSpPr>
        <p:spPr>
          <a:xfrm>
            <a:off x="0" y="5360467"/>
            <a:ext cx="12192000" cy="1569660"/>
          </a:xfrm>
          <a:prstGeom prst="rect">
            <a:avLst/>
          </a:prstGeom>
          <a:noFill/>
        </p:spPr>
        <p:txBody>
          <a:bodyPr wrap="square" rtlCol="0">
            <a:spAutoFit/>
          </a:bodyPr>
          <a:lstStyle/>
          <a:p>
            <a:pPr marL="342900" indent="-342900">
              <a:buFont typeface="+mj-lt"/>
              <a:buAutoNum type="arabicPeriod"/>
            </a:pPr>
            <a:r>
              <a:rPr lang="en-US" sz="2400" dirty="0"/>
              <a:t>Check whether or not you have ever held a previous legal name</a:t>
            </a:r>
          </a:p>
          <a:p>
            <a:pPr marL="342900" indent="-342900">
              <a:buFont typeface="+mj-lt"/>
              <a:buAutoNum type="arabicPeriod"/>
            </a:pPr>
            <a:r>
              <a:rPr lang="en-US" sz="2400" dirty="0"/>
              <a:t>Enter you address history</a:t>
            </a:r>
          </a:p>
          <a:p>
            <a:pPr marL="342900" indent="-342900">
              <a:buFont typeface="+mj-lt"/>
              <a:buAutoNum type="arabicPeriod"/>
            </a:pPr>
            <a:r>
              <a:rPr lang="en-US" sz="2400" dirty="0"/>
              <a:t>Check whether or not you have a DL. Even if you have a DL you can always check “no” </a:t>
            </a:r>
            <a:r>
              <a:rPr lang="en-US" sz="2400" b="1" dirty="0"/>
              <a:t>unless </a:t>
            </a:r>
            <a:r>
              <a:rPr lang="en-US" sz="2400" dirty="0"/>
              <a:t>you will be operating a commercial vehicle. </a:t>
            </a:r>
          </a:p>
        </p:txBody>
      </p:sp>
      <p:sp>
        <p:nvSpPr>
          <p:cNvPr id="4" name="TextBox 3"/>
          <p:cNvSpPr txBox="1"/>
          <p:nvPr/>
        </p:nvSpPr>
        <p:spPr>
          <a:xfrm>
            <a:off x="1907059" y="3539171"/>
            <a:ext cx="650789" cy="369332"/>
          </a:xfrm>
          <a:prstGeom prst="rect">
            <a:avLst/>
          </a:prstGeom>
          <a:noFill/>
        </p:spPr>
        <p:txBody>
          <a:bodyPr wrap="square" rtlCol="0">
            <a:spAutoFit/>
          </a:bodyPr>
          <a:lstStyle/>
          <a:p>
            <a:r>
              <a:rPr lang="en-US" b="1" dirty="0">
                <a:solidFill>
                  <a:srgbClr val="C00000"/>
                </a:solidFill>
              </a:rPr>
              <a:t>3.</a:t>
            </a:r>
          </a:p>
        </p:txBody>
      </p:sp>
      <p:sp>
        <p:nvSpPr>
          <p:cNvPr id="5" name="TextBox 4"/>
          <p:cNvSpPr txBox="1"/>
          <p:nvPr/>
        </p:nvSpPr>
        <p:spPr>
          <a:xfrm>
            <a:off x="1845275" y="1627005"/>
            <a:ext cx="650789" cy="369332"/>
          </a:xfrm>
          <a:prstGeom prst="rect">
            <a:avLst/>
          </a:prstGeom>
          <a:noFill/>
        </p:spPr>
        <p:txBody>
          <a:bodyPr wrap="square" rtlCol="0">
            <a:spAutoFit/>
          </a:bodyPr>
          <a:lstStyle/>
          <a:p>
            <a:r>
              <a:rPr lang="en-US" b="1" dirty="0">
                <a:solidFill>
                  <a:srgbClr val="C00000"/>
                </a:solidFill>
              </a:rPr>
              <a:t>2.</a:t>
            </a:r>
          </a:p>
        </p:txBody>
      </p:sp>
      <p:sp>
        <p:nvSpPr>
          <p:cNvPr id="6" name="TextBox 5"/>
          <p:cNvSpPr txBox="1"/>
          <p:nvPr/>
        </p:nvSpPr>
        <p:spPr>
          <a:xfrm>
            <a:off x="1972962" y="1085689"/>
            <a:ext cx="650789" cy="369332"/>
          </a:xfrm>
          <a:prstGeom prst="rect">
            <a:avLst/>
          </a:prstGeom>
          <a:noFill/>
        </p:spPr>
        <p:txBody>
          <a:bodyPr wrap="square" rtlCol="0">
            <a:spAutoFit/>
          </a:bodyPr>
          <a:lstStyle/>
          <a:p>
            <a:r>
              <a:rPr lang="en-US" b="1" dirty="0">
                <a:solidFill>
                  <a:srgbClr val="C00000"/>
                </a:solidFill>
              </a:rPr>
              <a:t>1.</a:t>
            </a:r>
          </a:p>
        </p:txBody>
      </p:sp>
      <p:sp>
        <p:nvSpPr>
          <p:cNvPr id="7" name="Rectangle 6"/>
          <p:cNvSpPr/>
          <p:nvPr/>
        </p:nvSpPr>
        <p:spPr>
          <a:xfrm>
            <a:off x="2380735" y="411892"/>
            <a:ext cx="1515762" cy="263611"/>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9793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41189"/>
            <a:ext cx="12192000" cy="5667152"/>
          </a:xfrm>
          <a:prstGeom prst="rect">
            <a:avLst/>
          </a:prstGeom>
        </p:spPr>
      </p:pic>
      <p:sp>
        <p:nvSpPr>
          <p:cNvPr id="3" name="Rectangle 2"/>
          <p:cNvSpPr/>
          <p:nvPr/>
        </p:nvSpPr>
        <p:spPr>
          <a:xfrm>
            <a:off x="2380735" y="403654"/>
            <a:ext cx="1515762" cy="263611"/>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0" y="5815433"/>
            <a:ext cx="12192000" cy="830997"/>
          </a:xfrm>
          <a:prstGeom prst="rect">
            <a:avLst/>
          </a:prstGeom>
          <a:noFill/>
        </p:spPr>
        <p:txBody>
          <a:bodyPr wrap="square" rtlCol="0">
            <a:spAutoFit/>
          </a:bodyPr>
          <a:lstStyle/>
          <a:p>
            <a:pPr algn="ctr"/>
            <a:r>
              <a:rPr lang="en-US" sz="2400" dirty="0"/>
              <a:t>Provide 2 emergency contacts. If you do not have 2 emergency contacts please enter your 1</a:t>
            </a:r>
            <a:r>
              <a:rPr lang="en-US" sz="2400" baseline="30000" dirty="0"/>
              <a:t>st</a:t>
            </a:r>
            <a:r>
              <a:rPr lang="en-US" sz="2400" dirty="0"/>
              <a:t> contact’s information twice.</a:t>
            </a:r>
          </a:p>
        </p:txBody>
      </p:sp>
    </p:spTree>
    <p:extLst>
      <p:ext uri="{BB962C8B-B14F-4D97-AF65-F5344CB8AC3E}">
        <p14:creationId xmlns:p14="http://schemas.microsoft.com/office/powerpoint/2010/main" val="2039419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5310231"/>
          </a:xfrm>
          <a:prstGeom prst="rect">
            <a:avLst/>
          </a:prstGeom>
        </p:spPr>
      </p:pic>
      <p:sp>
        <p:nvSpPr>
          <p:cNvPr id="3" name="Rectangle 2"/>
          <p:cNvSpPr/>
          <p:nvPr/>
        </p:nvSpPr>
        <p:spPr>
          <a:xfrm>
            <a:off x="2380735" y="394963"/>
            <a:ext cx="436606" cy="255373"/>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0" y="5285688"/>
            <a:ext cx="12192000" cy="1569660"/>
          </a:xfrm>
          <a:prstGeom prst="rect">
            <a:avLst/>
          </a:prstGeom>
          <a:noFill/>
        </p:spPr>
        <p:txBody>
          <a:bodyPr wrap="square" rtlCol="0">
            <a:spAutoFit/>
          </a:bodyPr>
          <a:lstStyle/>
          <a:p>
            <a:pPr algn="ctr"/>
            <a:r>
              <a:rPr lang="en-US" sz="2400" dirty="0"/>
              <a:t>Complete the federal W-4 by entering the following information:</a:t>
            </a:r>
          </a:p>
          <a:p>
            <a:pPr marL="342900" indent="-342900">
              <a:buFont typeface="+mj-lt"/>
              <a:buAutoNum type="arabicPeriod"/>
            </a:pPr>
            <a:r>
              <a:rPr lang="en-US" sz="2400" dirty="0"/>
              <a:t>Select your filing status</a:t>
            </a:r>
          </a:p>
          <a:p>
            <a:pPr marL="342900" indent="-342900">
              <a:buFont typeface="+mj-lt"/>
              <a:buAutoNum type="arabicPeriod"/>
            </a:pPr>
            <a:r>
              <a:rPr lang="en-US" sz="2400" dirty="0"/>
              <a:t>Check whether or not you are federally exempt. If you are not federally exempt you will be prompted to enter how allowances (if any) that you are claiming</a:t>
            </a:r>
          </a:p>
        </p:txBody>
      </p:sp>
      <p:sp>
        <p:nvSpPr>
          <p:cNvPr id="5" name="TextBox 4"/>
          <p:cNvSpPr txBox="1"/>
          <p:nvPr/>
        </p:nvSpPr>
        <p:spPr>
          <a:xfrm>
            <a:off x="1972962" y="1439916"/>
            <a:ext cx="650789" cy="369332"/>
          </a:xfrm>
          <a:prstGeom prst="rect">
            <a:avLst/>
          </a:prstGeom>
          <a:noFill/>
        </p:spPr>
        <p:txBody>
          <a:bodyPr wrap="square" rtlCol="0">
            <a:spAutoFit/>
          </a:bodyPr>
          <a:lstStyle/>
          <a:p>
            <a:r>
              <a:rPr lang="en-US" b="1" dirty="0">
                <a:solidFill>
                  <a:srgbClr val="C00000"/>
                </a:solidFill>
              </a:rPr>
              <a:t>1.</a:t>
            </a:r>
          </a:p>
        </p:txBody>
      </p:sp>
      <p:sp>
        <p:nvSpPr>
          <p:cNvPr id="6" name="TextBox 5"/>
          <p:cNvSpPr txBox="1"/>
          <p:nvPr/>
        </p:nvSpPr>
        <p:spPr>
          <a:xfrm>
            <a:off x="1972962" y="2381003"/>
            <a:ext cx="650789" cy="369332"/>
          </a:xfrm>
          <a:prstGeom prst="rect">
            <a:avLst/>
          </a:prstGeom>
          <a:noFill/>
        </p:spPr>
        <p:txBody>
          <a:bodyPr wrap="square" rtlCol="0">
            <a:spAutoFit/>
          </a:bodyPr>
          <a:lstStyle/>
          <a:p>
            <a:r>
              <a:rPr lang="en-US" b="1" dirty="0">
                <a:solidFill>
                  <a:srgbClr val="C00000"/>
                </a:solidFill>
              </a:rPr>
              <a:t>2.</a:t>
            </a:r>
          </a:p>
        </p:txBody>
      </p:sp>
      <p:cxnSp>
        <p:nvCxnSpPr>
          <p:cNvPr id="8" name="Straight Arrow Connector 7"/>
          <p:cNvCxnSpPr/>
          <p:nvPr/>
        </p:nvCxnSpPr>
        <p:spPr>
          <a:xfrm flipH="1" flipV="1">
            <a:off x="2656702" y="1434398"/>
            <a:ext cx="2343666" cy="551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000368" y="1169772"/>
            <a:ext cx="6573795" cy="369332"/>
          </a:xfrm>
          <a:prstGeom prst="rect">
            <a:avLst/>
          </a:prstGeom>
          <a:noFill/>
        </p:spPr>
        <p:txBody>
          <a:bodyPr wrap="square" rtlCol="0">
            <a:spAutoFit/>
          </a:bodyPr>
          <a:lstStyle/>
          <a:p>
            <a:r>
              <a:rPr lang="en-US" dirty="0">
                <a:solidFill>
                  <a:srgbClr val="C00000"/>
                </a:solidFill>
              </a:rPr>
              <a:t>If you need the full W-4 instructions or worksheet click this link</a:t>
            </a:r>
          </a:p>
        </p:txBody>
      </p:sp>
    </p:spTree>
    <p:extLst>
      <p:ext uri="{BB962C8B-B14F-4D97-AF65-F5344CB8AC3E}">
        <p14:creationId xmlns:p14="http://schemas.microsoft.com/office/powerpoint/2010/main" val="2749427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2266186" cy="6858000"/>
          </a:xfrm>
          <a:prstGeom prst="rect">
            <a:avLst/>
          </a:prstGeom>
        </p:spPr>
      </p:pic>
      <p:sp>
        <p:nvSpPr>
          <p:cNvPr id="3" name="TextBox 2"/>
          <p:cNvSpPr txBox="1"/>
          <p:nvPr/>
        </p:nvSpPr>
        <p:spPr>
          <a:xfrm>
            <a:off x="2446638" y="797510"/>
            <a:ext cx="9745362" cy="5262979"/>
          </a:xfrm>
          <a:prstGeom prst="rect">
            <a:avLst/>
          </a:prstGeom>
          <a:noFill/>
        </p:spPr>
        <p:txBody>
          <a:bodyPr wrap="square" rtlCol="0">
            <a:spAutoFit/>
          </a:bodyPr>
          <a:lstStyle/>
          <a:p>
            <a:pPr algn="ctr"/>
            <a:r>
              <a:rPr lang="en-US" sz="4800" dirty="0"/>
              <a:t>After the federal W-4 you will need to complete state specific forms, if applicable. Some states have mandatory W-2s, unemployment acknowledgements, etc. These forms will pull in based on the address you entered at the registration page.</a:t>
            </a:r>
          </a:p>
        </p:txBody>
      </p:sp>
      <p:sp>
        <p:nvSpPr>
          <p:cNvPr id="4" name="Rectangle 3"/>
          <p:cNvSpPr/>
          <p:nvPr/>
        </p:nvSpPr>
        <p:spPr>
          <a:xfrm>
            <a:off x="469557" y="1589903"/>
            <a:ext cx="1795848" cy="881448"/>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4045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12192000" cy="5189838"/>
          </a:xfrm>
          <a:prstGeom prst="rect">
            <a:avLst/>
          </a:prstGeom>
        </p:spPr>
      </p:pic>
      <p:sp>
        <p:nvSpPr>
          <p:cNvPr id="3" name="Rectangle 2"/>
          <p:cNvSpPr/>
          <p:nvPr/>
        </p:nvSpPr>
        <p:spPr>
          <a:xfrm>
            <a:off x="2380735" y="389635"/>
            <a:ext cx="321276" cy="238898"/>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2051221" y="3179805"/>
            <a:ext cx="9978086" cy="820708"/>
          </a:xfrm>
          <a:prstGeom prst="rect">
            <a:avLst/>
          </a:prstGeom>
        </p:spPr>
      </p:pic>
      <p:sp>
        <p:nvSpPr>
          <p:cNvPr id="5" name="TextBox 4"/>
          <p:cNvSpPr txBox="1"/>
          <p:nvPr/>
        </p:nvSpPr>
        <p:spPr>
          <a:xfrm>
            <a:off x="1964722" y="1578880"/>
            <a:ext cx="650789" cy="369332"/>
          </a:xfrm>
          <a:prstGeom prst="rect">
            <a:avLst/>
          </a:prstGeom>
          <a:noFill/>
        </p:spPr>
        <p:txBody>
          <a:bodyPr wrap="square" rtlCol="0">
            <a:spAutoFit/>
          </a:bodyPr>
          <a:lstStyle/>
          <a:p>
            <a:r>
              <a:rPr lang="en-US" b="1" dirty="0">
                <a:solidFill>
                  <a:srgbClr val="C00000"/>
                </a:solidFill>
              </a:rPr>
              <a:t>1.</a:t>
            </a:r>
          </a:p>
        </p:txBody>
      </p:sp>
      <p:sp>
        <p:nvSpPr>
          <p:cNvPr id="6" name="TextBox 5"/>
          <p:cNvSpPr txBox="1"/>
          <p:nvPr/>
        </p:nvSpPr>
        <p:spPr>
          <a:xfrm>
            <a:off x="0" y="5042261"/>
            <a:ext cx="12192000" cy="1938992"/>
          </a:xfrm>
          <a:prstGeom prst="rect">
            <a:avLst/>
          </a:prstGeom>
          <a:noFill/>
        </p:spPr>
        <p:txBody>
          <a:bodyPr wrap="square" rtlCol="0">
            <a:spAutoFit/>
          </a:bodyPr>
          <a:lstStyle/>
          <a:p>
            <a:pPr algn="ctr"/>
            <a:r>
              <a:rPr lang="en-US" sz="2400" dirty="0"/>
              <a:t>The I-9 will pull in almost all the information for section 1 from the previous forms you’ve completed. You will need to complete the form by selecting:</a:t>
            </a:r>
          </a:p>
          <a:p>
            <a:pPr marL="342900" indent="-342900">
              <a:buFont typeface="+mj-lt"/>
              <a:buAutoNum type="arabicPeriod"/>
            </a:pPr>
            <a:r>
              <a:rPr lang="en-US" sz="2400" dirty="0"/>
              <a:t>Your citizenship/immigration status</a:t>
            </a:r>
          </a:p>
          <a:p>
            <a:pPr marL="342900" indent="-342900">
              <a:buFont typeface="+mj-lt"/>
              <a:buAutoNum type="arabicPeriod"/>
            </a:pPr>
            <a:r>
              <a:rPr lang="en-US" sz="2400" dirty="0"/>
              <a:t>Whether anyone assisted you in completing the forms</a:t>
            </a:r>
          </a:p>
          <a:p>
            <a:pPr marL="342900" indent="-342900">
              <a:buFont typeface="+mj-lt"/>
              <a:buAutoNum type="arabicPeriod"/>
            </a:pPr>
            <a:r>
              <a:rPr lang="en-US" sz="2400" dirty="0"/>
              <a:t>How Section 2 of your I-9 will be verified</a:t>
            </a:r>
          </a:p>
        </p:txBody>
      </p:sp>
      <p:sp>
        <p:nvSpPr>
          <p:cNvPr id="7" name="TextBox 6"/>
          <p:cNvSpPr txBox="1"/>
          <p:nvPr/>
        </p:nvSpPr>
        <p:spPr>
          <a:xfrm>
            <a:off x="1964723" y="2390676"/>
            <a:ext cx="650789" cy="369332"/>
          </a:xfrm>
          <a:prstGeom prst="rect">
            <a:avLst/>
          </a:prstGeom>
          <a:noFill/>
        </p:spPr>
        <p:txBody>
          <a:bodyPr wrap="square" rtlCol="0">
            <a:spAutoFit/>
          </a:bodyPr>
          <a:lstStyle/>
          <a:p>
            <a:r>
              <a:rPr lang="en-US" b="1" dirty="0">
                <a:solidFill>
                  <a:srgbClr val="C00000"/>
                </a:solidFill>
              </a:rPr>
              <a:t>2.</a:t>
            </a:r>
          </a:p>
        </p:txBody>
      </p:sp>
      <p:sp>
        <p:nvSpPr>
          <p:cNvPr id="8" name="TextBox 7"/>
          <p:cNvSpPr txBox="1"/>
          <p:nvPr/>
        </p:nvSpPr>
        <p:spPr>
          <a:xfrm>
            <a:off x="1972961" y="3220827"/>
            <a:ext cx="650789" cy="369332"/>
          </a:xfrm>
          <a:prstGeom prst="rect">
            <a:avLst/>
          </a:prstGeom>
          <a:noFill/>
        </p:spPr>
        <p:txBody>
          <a:bodyPr wrap="square" rtlCol="0">
            <a:spAutoFit/>
          </a:bodyPr>
          <a:lstStyle/>
          <a:p>
            <a:r>
              <a:rPr lang="en-US" b="1" dirty="0">
                <a:solidFill>
                  <a:srgbClr val="C00000"/>
                </a:solidFill>
              </a:rPr>
              <a:t>3.</a:t>
            </a:r>
          </a:p>
        </p:txBody>
      </p:sp>
    </p:spTree>
    <p:extLst>
      <p:ext uri="{BB962C8B-B14F-4D97-AF65-F5344CB8AC3E}">
        <p14:creationId xmlns:p14="http://schemas.microsoft.com/office/powerpoint/2010/main" val="1568905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5654445"/>
          </a:xfrm>
          <a:prstGeom prst="rect">
            <a:avLst/>
          </a:prstGeom>
        </p:spPr>
      </p:pic>
      <p:sp>
        <p:nvSpPr>
          <p:cNvPr id="3" name="Rectangle 2"/>
          <p:cNvSpPr/>
          <p:nvPr/>
        </p:nvSpPr>
        <p:spPr>
          <a:xfrm>
            <a:off x="2364260" y="428367"/>
            <a:ext cx="1161535" cy="263611"/>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0" y="5848865"/>
            <a:ext cx="12192000" cy="830997"/>
          </a:xfrm>
          <a:prstGeom prst="rect">
            <a:avLst/>
          </a:prstGeom>
          <a:noFill/>
        </p:spPr>
        <p:txBody>
          <a:bodyPr wrap="square" rtlCol="0">
            <a:spAutoFit/>
          </a:bodyPr>
          <a:lstStyle/>
          <a:p>
            <a:pPr algn="ctr"/>
            <a:r>
              <a:rPr lang="en-US" sz="2400" dirty="0"/>
              <a:t>Select how you would like to be paid. If you want to be paid via direct deposit you will need to provide your bank account information.</a:t>
            </a:r>
          </a:p>
        </p:txBody>
      </p:sp>
    </p:spTree>
    <p:extLst>
      <p:ext uri="{BB962C8B-B14F-4D97-AF65-F5344CB8AC3E}">
        <p14:creationId xmlns:p14="http://schemas.microsoft.com/office/powerpoint/2010/main" val="218587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5685356"/>
          </a:xfrm>
          <a:prstGeom prst="rect">
            <a:avLst/>
          </a:prstGeom>
        </p:spPr>
      </p:pic>
      <p:sp>
        <p:nvSpPr>
          <p:cNvPr id="3" name="Rectangle 2"/>
          <p:cNvSpPr/>
          <p:nvPr/>
        </p:nvSpPr>
        <p:spPr>
          <a:xfrm>
            <a:off x="2380735" y="444843"/>
            <a:ext cx="502508" cy="23066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0" y="5685356"/>
            <a:ext cx="12192000" cy="1200329"/>
          </a:xfrm>
          <a:prstGeom prst="rect">
            <a:avLst/>
          </a:prstGeom>
          <a:noFill/>
        </p:spPr>
        <p:txBody>
          <a:bodyPr wrap="square" rtlCol="0">
            <a:spAutoFit/>
          </a:bodyPr>
          <a:lstStyle/>
          <a:p>
            <a:pPr marL="342900" indent="-342900">
              <a:buFont typeface="+mj-lt"/>
              <a:buAutoNum type="arabicPeriod"/>
            </a:pPr>
            <a:r>
              <a:rPr lang="en-US" sz="2400" dirty="0"/>
              <a:t>Enter your county of residence</a:t>
            </a:r>
          </a:p>
          <a:p>
            <a:pPr marL="342900" indent="-342900">
              <a:buFont typeface="+mj-lt"/>
              <a:buAutoNum type="arabicPeriod"/>
            </a:pPr>
            <a:r>
              <a:rPr lang="en-US" sz="2400" dirty="0"/>
              <a:t>After the field for your county of residence there are a series of statements that may or may not apply to you. Check all that apply.</a:t>
            </a:r>
          </a:p>
        </p:txBody>
      </p:sp>
      <p:sp>
        <p:nvSpPr>
          <p:cNvPr id="5" name="TextBox 4"/>
          <p:cNvSpPr txBox="1"/>
          <p:nvPr/>
        </p:nvSpPr>
        <p:spPr>
          <a:xfrm>
            <a:off x="1857632" y="1984816"/>
            <a:ext cx="650789" cy="369332"/>
          </a:xfrm>
          <a:prstGeom prst="rect">
            <a:avLst/>
          </a:prstGeom>
          <a:noFill/>
        </p:spPr>
        <p:txBody>
          <a:bodyPr wrap="square" rtlCol="0">
            <a:spAutoFit/>
          </a:bodyPr>
          <a:lstStyle/>
          <a:p>
            <a:r>
              <a:rPr lang="en-US" b="1" dirty="0">
                <a:solidFill>
                  <a:srgbClr val="C00000"/>
                </a:solidFill>
              </a:rPr>
              <a:t>2.</a:t>
            </a:r>
          </a:p>
        </p:txBody>
      </p:sp>
      <p:sp>
        <p:nvSpPr>
          <p:cNvPr id="6" name="TextBox 5"/>
          <p:cNvSpPr txBox="1"/>
          <p:nvPr/>
        </p:nvSpPr>
        <p:spPr>
          <a:xfrm>
            <a:off x="1964721" y="1311150"/>
            <a:ext cx="650789" cy="369332"/>
          </a:xfrm>
          <a:prstGeom prst="rect">
            <a:avLst/>
          </a:prstGeom>
          <a:noFill/>
        </p:spPr>
        <p:txBody>
          <a:bodyPr wrap="square" rtlCol="0">
            <a:spAutoFit/>
          </a:bodyPr>
          <a:lstStyle/>
          <a:p>
            <a:r>
              <a:rPr lang="en-US" b="1" dirty="0">
                <a:solidFill>
                  <a:srgbClr val="C00000"/>
                </a:solidFill>
              </a:rPr>
              <a:t>1.</a:t>
            </a:r>
          </a:p>
        </p:txBody>
      </p:sp>
      <p:cxnSp>
        <p:nvCxnSpPr>
          <p:cNvPr id="8" name="Straight Connector 7"/>
          <p:cNvCxnSpPr/>
          <p:nvPr/>
        </p:nvCxnSpPr>
        <p:spPr>
          <a:xfrm>
            <a:off x="2183027" y="2138324"/>
            <a:ext cx="0" cy="3092703"/>
          </a:xfrm>
          <a:prstGeom prst="line">
            <a:avLst/>
          </a:prstGeom>
          <a:ln w="1905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2380734" y="2134811"/>
            <a:ext cx="1" cy="3096216"/>
          </a:xfrm>
          <a:prstGeom prst="line">
            <a:avLst/>
          </a:prstGeom>
          <a:ln w="1905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2183027" y="2134811"/>
            <a:ext cx="197707" cy="7614"/>
          </a:xfrm>
          <a:prstGeom prst="line">
            <a:avLst/>
          </a:prstGeom>
          <a:ln w="19050">
            <a:solidFill>
              <a:srgbClr val="C0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38870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5436973"/>
          </a:xfrm>
          <a:prstGeom prst="rect">
            <a:avLst/>
          </a:prstGeom>
        </p:spPr>
      </p:pic>
      <p:sp>
        <p:nvSpPr>
          <p:cNvPr id="3" name="Rectangle 2"/>
          <p:cNvSpPr/>
          <p:nvPr/>
        </p:nvSpPr>
        <p:spPr>
          <a:xfrm>
            <a:off x="2372499" y="403654"/>
            <a:ext cx="477794" cy="247135"/>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0" y="5362833"/>
            <a:ext cx="12192000" cy="1569660"/>
          </a:xfrm>
          <a:prstGeom prst="rect">
            <a:avLst/>
          </a:prstGeom>
          <a:noFill/>
        </p:spPr>
        <p:txBody>
          <a:bodyPr wrap="square" rtlCol="0">
            <a:spAutoFit/>
          </a:bodyPr>
          <a:lstStyle/>
          <a:p>
            <a:pPr algn="ctr"/>
            <a:r>
              <a:rPr lang="en-US" sz="2400" dirty="0"/>
              <a:t>The Tax Credit Questionnaire (TCQ) is a series of mandatory “yes” or “no” questions. Please answer as applicable. If your answer to any of the questions is “yes” you will be prompted to enter additional information. </a:t>
            </a:r>
          </a:p>
          <a:p>
            <a:pPr algn="ctr"/>
            <a:r>
              <a:rPr lang="en-US" sz="2400" u="sng" dirty="0">
                <a:effectLst>
                  <a:outerShdw blurRad="38100" dist="38100" dir="2700000" algn="tl">
                    <a:srgbClr val="000000">
                      <a:alpha val="43137"/>
                    </a:srgbClr>
                  </a:outerShdw>
                </a:effectLst>
              </a:rPr>
              <a:t>Please note that your answers to these questions </a:t>
            </a:r>
            <a:r>
              <a:rPr lang="en-US" sz="2400" b="1" u="sng" dirty="0">
                <a:effectLst>
                  <a:outerShdw blurRad="38100" dist="38100" dir="2700000" algn="tl">
                    <a:srgbClr val="000000">
                      <a:alpha val="43137"/>
                    </a:srgbClr>
                  </a:outerShdw>
                </a:effectLst>
              </a:rPr>
              <a:t>cannot </a:t>
            </a:r>
            <a:r>
              <a:rPr lang="en-US" sz="2400" u="sng" dirty="0">
                <a:effectLst>
                  <a:outerShdw blurRad="38100" dist="38100" dir="2700000" algn="tl">
                    <a:srgbClr val="000000">
                      <a:alpha val="43137"/>
                    </a:srgbClr>
                  </a:outerShdw>
                </a:effectLst>
              </a:rPr>
              <a:t>effect your employment eligibility.</a:t>
            </a:r>
          </a:p>
        </p:txBody>
      </p:sp>
    </p:spTree>
    <p:extLst>
      <p:ext uri="{BB962C8B-B14F-4D97-AF65-F5344CB8AC3E}">
        <p14:creationId xmlns:p14="http://schemas.microsoft.com/office/powerpoint/2010/main" val="2545075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2394731" cy="6858000"/>
          </a:xfrm>
          <a:prstGeom prst="rect">
            <a:avLst/>
          </a:prstGeom>
        </p:spPr>
      </p:pic>
      <p:sp>
        <p:nvSpPr>
          <p:cNvPr id="3" name="Rectangle 2"/>
          <p:cNvSpPr/>
          <p:nvPr/>
        </p:nvSpPr>
        <p:spPr>
          <a:xfrm>
            <a:off x="502508" y="4580238"/>
            <a:ext cx="1892223" cy="1919416"/>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394731" y="58846"/>
            <a:ext cx="9797269" cy="6740307"/>
          </a:xfrm>
          <a:prstGeom prst="rect">
            <a:avLst/>
          </a:prstGeom>
          <a:noFill/>
        </p:spPr>
        <p:txBody>
          <a:bodyPr wrap="square" rtlCol="0">
            <a:spAutoFit/>
          </a:bodyPr>
          <a:lstStyle/>
          <a:p>
            <a:pPr algn="ctr"/>
            <a:r>
              <a:rPr lang="en-US" sz="5400" dirty="0"/>
              <a:t>The next four forms are read and sign only. They are the sign off pages from the ESSG handbook. The full handbook is permanently available in the documents section. You can access the documents section from the far left hand menu. </a:t>
            </a:r>
          </a:p>
        </p:txBody>
      </p:sp>
      <p:sp>
        <p:nvSpPr>
          <p:cNvPr id="5" name="Oval 4"/>
          <p:cNvSpPr/>
          <p:nvPr/>
        </p:nvSpPr>
        <p:spPr>
          <a:xfrm>
            <a:off x="90616" y="2290119"/>
            <a:ext cx="345989" cy="271849"/>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flipH="1" flipV="1">
            <a:off x="502509" y="2561968"/>
            <a:ext cx="2183026" cy="60489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2710249" y="6499654"/>
            <a:ext cx="6582032" cy="6590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2685535" y="3166858"/>
            <a:ext cx="24714" cy="333279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25800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5673505"/>
          </a:xfrm>
          <a:prstGeom prst="rect">
            <a:avLst/>
          </a:prstGeom>
        </p:spPr>
      </p:pic>
      <p:sp>
        <p:nvSpPr>
          <p:cNvPr id="4" name="TextBox 3"/>
          <p:cNvSpPr txBox="1"/>
          <p:nvPr/>
        </p:nvSpPr>
        <p:spPr>
          <a:xfrm>
            <a:off x="0" y="5685356"/>
            <a:ext cx="12192000" cy="1200329"/>
          </a:xfrm>
          <a:prstGeom prst="rect">
            <a:avLst/>
          </a:prstGeom>
          <a:noFill/>
        </p:spPr>
        <p:txBody>
          <a:bodyPr wrap="square" rtlCol="0">
            <a:spAutoFit/>
          </a:bodyPr>
          <a:lstStyle/>
          <a:p>
            <a:pPr algn="ctr"/>
            <a:r>
              <a:rPr lang="en-US" sz="2400" dirty="0"/>
              <a:t>The final two forms are insurance enrollment options. At this point, the two insurance plans offered are 100% employee funded. If/when you are ACA eligible ESSG’s Health/Benefits team will reach out to you. You will have to enroll or decline each of the two available plans.</a:t>
            </a:r>
          </a:p>
        </p:txBody>
      </p:sp>
      <p:sp>
        <p:nvSpPr>
          <p:cNvPr id="5" name="Rectangle 4"/>
          <p:cNvSpPr/>
          <p:nvPr/>
        </p:nvSpPr>
        <p:spPr>
          <a:xfrm>
            <a:off x="2100648" y="1095634"/>
            <a:ext cx="2471352" cy="181232"/>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6497" y="1841158"/>
            <a:ext cx="267730" cy="201825"/>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a:stCxn id="6" idx="3"/>
          </p:cNvCxnSpPr>
          <p:nvPr/>
        </p:nvCxnSpPr>
        <p:spPr>
          <a:xfrm flipV="1">
            <a:off x="354227" y="1095634"/>
            <a:ext cx="1746421" cy="84643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815914" y="897924"/>
            <a:ext cx="6153664" cy="923330"/>
          </a:xfrm>
          <a:prstGeom prst="rect">
            <a:avLst/>
          </a:prstGeom>
          <a:noFill/>
        </p:spPr>
        <p:txBody>
          <a:bodyPr wrap="square" rtlCol="0">
            <a:spAutoFit/>
          </a:bodyPr>
          <a:lstStyle/>
          <a:p>
            <a:pPr algn="ctr"/>
            <a:r>
              <a:rPr lang="en-US" b="1" dirty="0">
                <a:solidFill>
                  <a:srgbClr val="C00000"/>
                </a:solidFill>
              </a:rPr>
              <a:t>All the information relating to the two plans are available via the hyper link directly on the form as well as permanently in the read only documents section. </a:t>
            </a:r>
          </a:p>
        </p:txBody>
      </p:sp>
      <p:sp>
        <p:nvSpPr>
          <p:cNvPr id="10" name="TextBox 9"/>
          <p:cNvSpPr txBox="1"/>
          <p:nvPr/>
        </p:nvSpPr>
        <p:spPr>
          <a:xfrm>
            <a:off x="1968843" y="3557908"/>
            <a:ext cx="10083113" cy="923330"/>
          </a:xfrm>
          <a:prstGeom prst="rect">
            <a:avLst/>
          </a:prstGeom>
          <a:noFill/>
        </p:spPr>
        <p:txBody>
          <a:bodyPr wrap="square" rtlCol="0">
            <a:spAutoFit/>
          </a:bodyPr>
          <a:lstStyle/>
          <a:p>
            <a:pPr algn="ctr"/>
            <a:r>
              <a:rPr lang="en-US" i="1" dirty="0">
                <a:effectLst>
                  <a:outerShdw blurRad="38100" dist="38100" dir="2700000" algn="tl">
                    <a:srgbClr val="000000">
                      <a:alpha val="43137"/>
                    </a:srgbClr>
                  </a:outerShdw>
                </a:effectLst>
              </a:rPr>
              <a:t>You have 30 days from your first day of work for pay to enroll in a new insurance plan. If you originally decline but within the first 30 days decide you would like to enroll please contact your recruiter so a new enrollment form can be added to your portal.</a:t>
            </a:r>
          </a:p>
        </p:txBody>
      </p:sp>
    </p:spTree>
    <p:extLst>
      <p:ext uri="{BB962C8B-B14F-4D97-AF65-F5344CB8AC3E}">
        <p14:creationId xmlns:p14="http://schemas.microsoft.com/office/powerpoint/2010/main" val="166561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192000" cy="5692565"/>
          </a:xfrm>
          <a:prstGeom prst="rect">
            <a:avLst/>
          </a:prstGeom>
        </p:spPr>
      </p:pic>
      <p:sp>
        <p:nvSpPr>
          <p:cNvPr id="4" name="TextBox 3"/>
          <p:cNvSpPr txBox="1"/>
          <p:nvPr/>
        </p:nvSpPr>
        <p:spPr>
          <a:xfrm>
            <a:off x="0" y="5685356"/>
            <a:ext cx="12192000" cy="1200329"/>
          </a:xfrm>
          <a:prstGeom prst="rect">
            <a:avLst/>
          </a:prstGeom>
          <a:noFill/>
        </p:spPr>
        <p:txBody>
          <a:bodyPr wrap="square" rtlCol="0">
            <a:spAutoFit/>
          </a:bodyPr>
          <a:lstStyle/>
          <a:p>
            <a:pPr algn="ctr"/>
            <a:r>
              <a:rPr lang="en-US" sz="2400" dirty="0"/>
              <a:t>Finally, you can review all the documents and make changes as needed. To make changes select the form from the left hand menu, make the changes, and be sure to hit the “Next” button or your changes will not save. To submit the forms to your recruiter hit the green “Submit” button.</a:t>
            </a:r>
          </a:p>
        </p:txBody>
      </p:sp>
      <p:sp>
        <p:nvSpPr>
          <p:cNvPr id="5" name="Rectangle 4"/>
          <p:cNvSpPr/>
          <p:nvPr/>
        </p:nvSpPr>
        <p:spPr>
          <a:xfrm>
            <a:off x="9242854" y="5379310"/>
            <a:ext cx="691978" cy="280085"/>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07006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3919992"/>
          </a:xfrm>
          <a:prstGeom prst="rect">
            <a:avLst/>
          </a:prstGeom>
        </p:spPr>
      </p:pic>
      <p:sp>
        <p:nvSpPr>
          <p:cNvPr id="4" name="TextBox 3"/>
          <p:cNvSpPr txBox="1"/>
          <p:nvPr/>
        </p:nvSpPr>
        <p:spPr>
          <a:xfrm>
            <a:off x="0" y="3919992"/>
            <a:ext cx="12192000" cy="2677656"/>
          </a:xfrm>
          <a:prstGeom prst="rect">
            <a:avLst/>
          </a:prstGeom>
          <a:noFill/>
        </p:spPr>
        <p:txBody>
          <a:bodyPr wrap="square" rtlCol="0">
            <a:spAutoFit/>
          </a:bodyPr>
          <a:lstStyle/>
          <a:p>
            <a:pPr algn="ctr"/>
            <a:r>
              <a:rPr lang="en-US" sz="2400" dirty="0"/>
              <a:t>As soon as you hit the green “Submit” button you will be redirected to a thank you screen.</a:t>
            </a:r>
          </a:p>
          <a:p>
            <a:pPr algn="ctr"/>
            <a:endParaRPr lang="en-US" sz="2400" dirty="0"/>
          </a:p>
          <a:p>
            <a:pPr algn="ctr"/>
            <a:r>
              <a:rPr lang="en-US" sz="2400" dirty="0"/>
              <a:t>If you do not see the thank you screen you have only saved your documents, not submitted. Be sure to submit your documents!</a:t>
            </a:r>
          </a:p>
          <a:p>
            <a:pPr algn="ctr"/>
            <a:endParaRPr lang="en-US" sz="2400" dirty="0"/>
          </a:p>
          <a:p>
            <a:pPr algn="ctr"/>
            <a:r>
              <a:rPr lang="en-US" sz="2400" dirty="0"/>
              <a:t>The portal will automatically log you out after 15 seconds on the thank you screen. This is a measure to help maintain privacy and secure </a:t>
            </a:r>
            <a:r>
              <a:rPr lang="en-US" sz="2400"/>
              <a:t>your information.</a:t>
            </a:r>
            <a:endParaRPr lang="en-US" sz="2400" dirty="0"/>
          </a:p>
        </p:txBody>
      </p:sp>
    </p:spTree>
    <p:extLst>
      <p:ext uri="{BB962C8B-B14F-4D97-AF65-F5344CB8AC3E}">
        <p14:creationId xmlns:p14="http://schemas.microsoft.com/office/powerpoint/2010/main" val="2268157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2D80665CF71BB4B84568FC4E9B16CC3" ma:contentTypeVersion="13" ma:contentTypeDescription="Create a new document." ma:contentTypeScope="" ma:versionID="1be7f2ed37746c2d88929a56f272f3f5">
  <xsd:schema xmlns:xsd="http://www.w3.org/2001/XMLSchema" xmlns:xs="http://www.w3.org/2001/XMLSchema" xmlns:p="http://schemas.microsoft.com/office/2006/metadata/properties" xmlns:ns2="43272b74-d175-4248-9f6f-9d71794406f3" xmlns:ns3="2f11d368-e2e8-48ea-bfcd-1e8c781325a0" targetNamespace="http://schemas.microsoft.com/office/2006/metadata/properties" ma:root="true" ma:fieldsID="8df52d59265260b47ff0fbac0ce381d9" ns2:_="" ns3:_="">
    <xsd:import namespace="43272b74-d175-4248-9f6f-9d71794406f3"/>
    <xsd:import namespace="2f11d368-e2e8-48ea-bfcd-1e8c781325a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272b74-d175-4248-9f6f-9d71794406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f11d368-e2e8-48ea-bfcd-1e8c781325a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E4C2BD-73C5-426B-A817-B946BBB9E32B}">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D74112C-6351-4EDF-9405-3673D5078D3A}">
  <ds:schemaRefs>
    <ds:schemaRef ds:uri="http://schemas.microsoft.com/sharepoint/v3/contenttype/forms"/>
  </ds:schemaRefs>
</ds:datastoreItem>
</file>

<file path=customXml/itemProps3.xml><?xml version="1.0" encoding="utf-8"?>
<ds:datastoreItem xmlns:ds="http://schemas.openxmlformats.org/officeDocument/2006/customXml" ds:itemID="{CBD5ED5A-B280-41E4-A26A-1B974D092D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272b74-d175-4248-9f6f-9d71794406f3"/>
    <ds:schemaRef ds:uri="2f11d368-e2e8-48ea-bfcd-1e8c781325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NHO V2 - Employee</Template>
  <TotalTime>12</TotalTime>
  <Words>1124</Words>
  <Application>Microsoft Office PowerPoint</Application>
  <PresentationFormat>Widescreen</PresentationFormat>
  <Paragraphs>78</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Lindsay Miyamoto</dc:creator>
  <cp:lastModifiedBy>Ali Bergren</cp:lastModifiedBy>
  <cp:revision>2</cp:revision>
  <dcterms:created xsi:type="dcterms:W3CDTF">2018-12-06T18:16:07Z</dcterms:created>
  <dcterms:modified xsi:type="dcterms:W3CDTF">2021-11-11T13:58:29Z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0x010100C2D80665CF71BB4B84568FC4E9B16CC3</vt:lpwstr>
  </property>
</Properties>
</file>